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1"/>
  </p:handoutMasterIdLst>
  <p:sldIdLst>
    <p:sldId id="278" r:id="rId2"/>
    <p:sldId id="286" r:id="rId3"/>
    <p:sldId id="301" r:id="rId4"/>
    <p:sldId id="302" r:id="rId5"/>
    <p:sldId id="303" r:id="rId6"/>
    <p:sldId id="291" r:id="rId7"/>
    <p:sldId id="292" r:id="rId8"/>
    <p:sldId id="304" r:id="rId9"/>
    <p:sldId id="305" r:id="rId10"/>
    <p:sldId id="306" r:id="rId11"/>
    <p:sldId id="323" r:id="rId12"/>
    <p:sldId id="307" r:id="rId13"/>
    <p:sldId id="309" r:id="rId14"/>
    <p:sldId id="311" r:id="rId15"/>
    <p:sldId id="324" r:id="rId16"/>
    <p:sldId id="325" r:id="rId17"/>
    <p:sldId id="310" r:id="rId18"/>
    <p:sldId id="326" r:id="rId19"/>
    <p:sldId id="327" r:id="rId20"/>
    <p:sldId id="314" r:id="rId21"/>
    <p:sldId id="316" r:id="rId22"/>
    <p:sldId id="315" r:id="rId23"/>
    <p:sldId id="328" r:id="rId24"/>
    <p:sldId id="317" r:id="rId25"/>
    <p:sldId id="318" r:id="rId26"/>
    <p:sldId id="329" r:id="rId27"/>
    <p:sldId id="319" r:id="rId28"/>
    <p:sldId id="320" r:id="rId29"/>
    <p:sldId id="321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0000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51" autoAdjust="0"/>
    <p:restoredTop sz="94660"/>
  </p:normalViewPr>
  <p:slideViewPr>
    <p:cSldViewPr>
      <p:cViewPr varScale="1">
        <p:scale>
          <a:sx n="72" d="100"/>
          <a:sy n="72" d="100"/>
        </p:scale>
        <p:origin x="-11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A36EA32-4956-4355-9BBD-79635AEEBD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087598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C18417-4AF7-4C7A-A33B-C9B640E40B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EDB7CF-5D13-43D8-B1EC-E985F880D5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E3C64E-E10E-4953-A920-F2DE9D279E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236DE4-96BF-4EB4-9DBC-F0FFB2A1E0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EFAED0-7F9F-4B36-B224-574B06C1CD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3EF808-F53C-410C-B5AB-A23CD99388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52A806-9BDE-4FCA-B997-52D4BC90FE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D37A1B-4994-470E-BD9B-86358EF1C9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E608C0-5B4C-4BC0-A94D-A207D23AA1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F81B18-C547-4AC9-BF86-6A8F892FCC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BB5157-3843-49A1-A4BF-7DFEAA4506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250AF04-D984-4E2D-99A5-88714F610E6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0"/>
            <a:ext cx="7772400" cy="1295400"/>
          </a:xfrm>
        </p:spPr>
        <p:txBody>
          <a:bodyPr/>
          <a:lstStyle/>
          <a:p>
            <a:r>
              <a:rPr lang="en-US" sz="6600">
                <a:solidFill>
                  <a:schemeClr val="bg1"/>
                </a:solidFill>
              </a:rPr>
              <a:t>Chapter 8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/>
          <a:lstStyle/>
          <a:p>
            <a:endParaRPr lang="en-US">
              <a:solidFill>
                <a:schemeClr val="bg1"/>
              </a:solidFill>
            </a:endParaRPr>
          </a:p>
          <a:p>
            <a:endParaRPr lang="en-US">
              <a:solidFill>
                <a:schemeClr val="bg1"/>
              </a:solidFill>
            </a:endParaRPr>
          </a:p>
        </p:txBody>
      </p:sp>
      <p:pic>
        <p:nvPicPr>
          <p:cNvPr id="27652" name="Picture 4" descr="j02342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457200"/>
            <a:ext cx="1549400" cy="1239838"/>
          </a:xfrm>
          <a:prstGeom prst="rect">
            <a:avLst/>
          </a:prstGeom>
          <a:noFill/>
        </p:spPr>
      </p:pic>
      <p:pic>
        <p:nvPicPr>
          <p:cNvPr id="27653" name="Picture 5" descr="j02342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57200"/>
            <a:ext cx="1549400" cy="1239838"/>
          </a:xfrm>
          <a:prstGeom prst="rect">
            <a:avLst/>
          </a:prstGeom>
          <a:noFill/>
        </p:spPr>
      </p:pic>
      <p:pic>
        <p:nvPicPr>
          <p:cNvPr id="27654" name="Picture 6" descr="j02342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457200"/>
            <a:ext cx="1549400" cy="1239838"/>
          </a:xfrm>
          <a:prstGeom prst="rect">
            <a:avLst/>
          </a:prstGeom>
          <a:noFill/>
        </p:spPr>
      </p:pic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762000" y="4419600"/>
            <a:ext cx="7467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4400">
                <a:solidFill>
                  <a:schemeClr val="bg1"/>
                </a:solidFill>
              </a:rPr>
              <a:t>Consideration </a:t>
            </a:r>
            <a:endParaRPr lang="en-US" sz="32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Illusory Promises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4525963"/>
          </a:xfrm>
        </p:spPr>
        <p:txBody>
          <a:bodyPr/>
          <a:lstStyle/>
          <a:p>
            <a:r>
              <a:rPr lang="en-US" b="1" dirty="0" smtClean="0"/>
              <a:t>Output Clauses</a:t>
            </a:r>
          </a:p>
          <a:p>
            <a:pPr lvl="1"/>
            <a:r>
              <a:rPr lang="en-US" dirty="0" smtClean="0"/>
              <a:t>Buyers sometimes agree to purchase all of a particular producers production. </a:t>
            </a:r>
          </a:p>
          <a:p>
            <a:pPr lvl="1"/>
            <a:endParaRPr lang="en-US" dirty="0" smtClean="0"/>
          </a:p>
          <a:p>
            <a:r>
              <a:rPr lang="en-US" b="1" dirty="0" smtClean="0"/>
              <a:t>Requirement Clauses</a:t>
            </a:r>
          </a:p>
          <a:p>
            <a:pPr lvl="1"/>
            <a:r>
              <a:rPr lang="en-US" dirty="0" smtClean="0"/>
              <a:t>Seller may agree to supply all of the needs of a particular buyer. </a:t>
            </a:r>
          </a:p>
          <a:p>
            <a:pPr lvl="1"/>
            <a:endParaRPr lang="en-US" dirty="0" smtClean="0"/>
          </a:p>
          <a:p>
            <a:pPr lvl="1"/>
            <a:r>
              <a:rPr lang="en-US" sz="2400" dirty="0" smtClean="0"/>
              <a:t>Courts recognize these contracts as supported by consideration because they imply a duty of fair dealing. 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4525963"/>
          </a:xfrm>
        </p:spPr>
        <p:txBody>
          <a:bodyPr/>
          <a:lstStyle/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152400"/>
            <a:ext cx="7543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-105" charset="0"/>
                <a:ea typeface="+mj-ea"/>
                <a:cs typeface="+mj-cs"/>
              </a:rPr>
              <a:t>Illusory Promises</a:t>
            </a:r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914400" y="2133600"/>
            <a:ext cx="2590800" cy="317023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1pPr>
            <a:lvl2pPr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2pPr>
            <a:lvl3pPr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3pPr>
            <a:lvl4pPr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4pPr>
            <a:lvl5pPr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9pPr>
          </a:lstStyle>
          <a:p>
            <a:pPr algn="ctr" eaLnBrk="1" hangingPunct="1"/>
            <a:r>
              <a:rPr lang="en-US" altLang="en-US" sz="2800" i="1" u="sng">
                <a:latin typeface="Calibri" pitchFamily="-105" charset="0"/>
              </a:rPr>
              <a:t>Termination Clauses</a:t>
            </a:r>
          </a:p>
          <a:p>
            <a:pPr lvl="1" eaLnBrk="1" hangingPunct="1"/>
            <a:r>
              <a:rPr lang="en-US" altLang="en-US">
                <a:latin typeface="Calibri" pitchFamily="-105" charset="0"/>
              </a:rPr>
              <a:t>the power to withdraw from a contract if business circumstances change</a:t>
            </a:r>
            <a:endParaRPr lang="en-US" altLang="en-US" sz="1800">
              <a:latin typeface="Calibri" pitchFamily="-105" charset="0"/>
            </a:endParaRP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4267200" y="1524000"/>
            <a:ext cx="4267200" cy="46482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1pPr>
            <a:lvl2pPr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2pPr>
            <a:lvl3pPr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3pPr>
            <a:lvl4pPr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4pPr>
            <a:lvl5pPr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9pPr>
          </a:lstStyle>
          <a:p>
            <a:pPr algn="ctr" eaLnBrk="1" hangingPunct="1"/>
            <a:r>
              <a:rPr lang="en-US" altLang="en-US" sz="2800" i="1" u="sng">
                <a:latin typeface="Calibri" pitchFamily="-105" charset="0"/>
              </a:rPr>
              <a:t>Output and Requirements Contracts</a:t>
            </a:r>
          </a:p>
          <a:p>
            <a:pPr lvl="1" eaLnBrk="1" hangingPunct="1"/>
            <a:r>
              <a:rPr lang="en-US" altLang="en-US">
                <a:latin typeface="Calibri" pitchFamily="-105" charset="0"/>
              </a:rPr>
              <a:t>Output contract - steel company may buy all of the output of a nearby coal mining company.</a:t>
            </a:r>
          </a:p>
          <a:p>
            <a:pPr lvl="1" eaLnBrk="1" hangingPunct="1"/>
            <a:r>
              <a:rPr lang="en-US" altLang="en-US">
                <a:latin typeface="Calibri" pitchFamily="-105" charset="0"/>
              </a:rPr>
              <a:t>Requirements contract -carburetor manufacturer may agree to supply all the carburetors needed for the production of a certain make of vehicle.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Duty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person sometimes promises to do something that he or she is obligated to do by law or by prior contract.  </a:t>
            </a:r>
          </a:p>
          <a:p>
            <a:endParaRPr lang="en-US" dirty="0" smtClean="0"/>
          </a:p>
          <a:p>
            <a:r>
              <a:rPr lang="en-US" dirty="0" smtClean="0"/>
              <a:t>Such a promise, or act, cannot serve as consideration to bind the other party to a later contract. 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Examples on Slides to Follow….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Duty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r>
              <a:rPr lang="en-US" b="1" dirty="0" smtClean="0"/>
              <a:t>Existing Public Duty</a:t>
            </a:r>
          </a:p>
          <a:p>
            <a:pPr lvl="1"/>
            <a:r>
              <a:rPr lang="en-US" dirty="0" smtClean="0"/>
              <a:t>On your 16</a:t>
            </a:r>
            <a:r>
              <a:rPr lang="en-US" baseline="30000" dirty="0" smtClean="0"/>
              <a:t>th</a:t>
            </a:r>
            <a:r>
              <a:rPr lang="en-US" dirty="0" smtClean="0"/>
              <a:t> Birthday, Aunt Ellen promised to pay you $10,000 if you promise not to buy alcohol for 4 years.  You agree.  </a:t>
            </a:r>
          </a:p>
          <a:p>
            <a:pPr lvl="1"/>
            <a:r>
              <a:rPr lang="en-US" dirty="0" smtClean="0"/>
              <a:t>NOT a contract:  Illegal for you to buy alcohol until you are 21.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Duty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525963"/>
          </a:xfrm>
        </p:spPr>
        <p:txBody>
          <a:bodyPr/>
          <a:lstStyle/>
          <a:p>
            <a:r>
              <a:rPr lang="en-US" b="1" dirty="0" smtClean="0"/>
              <a:t>Existing Private Duty</a:t>
            </a:r>
          </a:p>
          <a:p>
            <a:pPr lvl="1"/>
            <a:r>
              <a:rPr lang="en-US" dirty="0" smtClean="0"/>
              <a:t>If a contract creates a duty, this duty cannot be the basis of consideration in a different contract.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Same rule holds true for someone demanding further compensation  for carrying out a contractual promise already made. 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457200" y="152400"/>
            <a:ext cx="7543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Existing Duty</a:t>
            </a:r>
            <a:endParaRPr kumimoji="0" lang="en-US" sz="4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/>
              <a:ea typeface="+mj-ea"/>
              <a:cs typeface="Calibri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733800" y="3657600"/>
            <a:ext cx="51816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2400" b="1" i="1" u="sng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105" charset="0"/>
                <a:ea typeface="Tahoma" pitchFamily="-105" charset="-52"/>
                <a:cs typeface="+mn-cs"/>
              </a:rPr>
              <a:t>Existing Public Duty</a:t>
            </a:r>
          </a:p>
          <a:p>
            <a:pPr marL="742950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105" charset="0"/>
                <a:ea typeface="Tahoma" pitchFamily="-105" charset="-52"/>
              </a:rPr>
              <a:t>If you make an agreement not to drink alcohol when you are not of age to drink, there is no binding agreement</a:t>
            </a:r>
          </a:p>
        </p:txBody>
      </p:sp>
      <p:pic>
        <p:nvPicPr>
          <p:cNvPr id="6" name="Picture 3" descr="schoolboy istocki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9600" y="3886200"/>
            <a:ext cx="2859088" cy="2273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1295400" y="1828800"/>
            <a:ext cx="5410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1pPr>
            <a:lvl2pPr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2pPr>
            <a:lvl3pPr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3pPr>
            <a:lvl4pPr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4pPr>
            <a:lvl5pPr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-105" charset="-52"/>
                <a:ea typeface="ＭＳ Ｐゴシック" pitchFamily="-105" charset="-128"/>
              </a:defRPr>
            </a:lvl9pPr>
          </a:lstStyle>
          <a:p>
            <a:pPr eaLnBrk="1" hangingPunct="1">
              <a:buFont typeface="Wingdings" pitchFamily="-105" charset="2"/>
              <a:buChar char="§"/>
            </a:pPr>
            <a:r>
              <a:rPr lang="en-US" altLang="en-US" dirty="0">
                <a:latin typeface="Calibri" pitchFamily="-105" charset="0"/>
              </a:rPr>
              <a:t> </a:t>
            </a:r>
            <a:r>
              <a:rPr lang="en-US" altLang="en-US" b="1" i="1" u="sng" dirty="0">
                <a:latin typeface="Calibri" pitchFamily="-105" charset="0"/>
              </a:rPr>
              <a:t>Existing Private Duty</a:t>
            </a:r>
          </a:p>
          <a:p>
            <a:pPr lvl="1" eaLnBrk="1" hangingPunct="1"/>
            <a:r>
              <a:rPr lang="en-US" altLang="en-US" dirty="0">
                <a:latin typeface="Calibri" pitchFamily="-105" charset="0"/>
              </a:rPr>
              <a:t>When a duty already exists, a person cannot come back demanding more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457200" y="152400"/>
            <a:ext cx="7543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Settlement of Liquidated Debts</a:t>
            </a:r>
            <a:endParaRPr kumimoji="0" lang="en-US" sz="4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/>
              <a:ea typeface="+mj-ea"/>
              <a:cs typeface="Calibri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85800" y="1828800"/>
            <a:ext cx="82296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105" charset="0"/>
                <a:ea typeface="+mn-ea"/>
                <a:cs typeface="+mn-cs"/>
              </a:rPr>
              <a:t>Individuals must pay the amount agreed upon.</a:t>
            </a:r>
          </a:p>
        </p:txBody>
      </p:sp>
      <p:pic>
        <p:nvPicPr>
          <p:cNvPr id="6" name="Picture 3" descr="writing a check istock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429000" y="2819400"/>
            <a:ext cx="4191000" cy="31432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Duty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r>
              <a:rPr lang="en-US" b="1" dirty="0" smtClean="0"/>
              <a:t>Settlement of Liquidated Debts</a:t>
            </a:r>
          </a:p>
          <a:p>
            <a:pPr lvl="1"/>
            <a:r>
              <a:rPr lang="en-US" b="1" i="1" dirty="0" smtClean="0"/>
              <a:t>Liquidated Debt</a:t>
            </a:r>
            <a:r>
              <a:rPr lang="en-US" dirty="0" smtClean="0"/>
              <a:t>: one where parties agree that the debt exists and on the amount of the debt.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Creditor agrees to accept less than total amount due from debtor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Duty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r>
              <a:rPr lang="en-US" b="1" dirty="0" smtClean="0"/>
              <a:t>Settlement of </a:t>
            </a:r>
            <a:r>
              <a:rPr lang="en-US" b="1" u="sng" dirty="0" smtClean="0">
                <a:solidFill>
                  <a:srgbClr val="FF0000"/>
                </a:solidFill>
              </a:rPr>
              <a:t>UN</a:t>
            </a:r>
            <a:r>
              <a:rPr lang="en-US" b="1" dirty="0" smtClean="0"/>
              <a:t>Liquidated Debts</a:t>
            </a:r>
          </a:p>
          <a:p>
            <a:pPr lvl="1"/>
            <a:r>
              <a:rPr lang="en-US" b="1" i="1" dirty="0" smtClean="0"/>
              <a:t>Unliquidated Debts</a:t>
            </a:r>
            <a:r>
              <a:rPr lang="en-US" dirty="0" smtClean="0"/>
              <a:t>: Genuine dispute between parties on how much is owed.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 payment offered in full settlement by the debtor and accepted by the creditor settles the claim. (Accord &amp; Satisfaction)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/>
                <a:cs typeface="Calibri"/>
              </a:rPr>
              <a:t>Release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latin typeface="Calibri" pitchFamily="-105" charset="0"/>
              </a:rPr>
              <a:t>When a tort occurs - the liability is un-liquidated because the extent of damages is uncertain</a:t>
            </a:r>
          </a:p>
          <a:p>
            <a:pPr eaLnBrk="1" hangingPunct="1"/>
            <a:r>
              <a:rPr lang="en-US" altLang="en-US" dirty="0" smtClean="0">
                <a:latin typeface="Calibri" pitchFamily="-105" charset="0"/>
              </a:rPr>
              <a:t>Due to financial pressure - injured party in the tort will agree to discharge another person from liability for the tort in return for a monetary payment or other consideration (release)</a:t>
            </a:r>
          </a:p>
          <a:p>
            <a:pPr marL="342900" lvl="1" indent="-342900">
              <a:buFontTx/>
              <a:buChar char="•"/>
            </a:pPr>
            <a:r>
              <a:rPr lang="en-US" dirty="0" smtClean="0"/>
              <a:t>Discharge agreement = release</a:t>
            </a:r>
          </a:p>
          <a:p>
            <a:pPr eaLnBrk="1" hangingPunct="1"/>
            <a:endParaRPr lang="en-US" altLang="en-US" dirty="0" smtClean="0">
              <a:latin typeface="Calibri" pitchFamily="-105" charset="0"/>
            </a:endParaRP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#3 Consideration (in depth) 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85344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/>
              <a:t>Consideration </a:t>
            </a:r>
            <a:r>
              <a:rPr lang="en-US" dirty="0"/>
              <a:t>what a person demands and generally must receive in order to make his or her promise legally binding</a:t>
            </a:r>
            <a:br>
              <a:rPr lang="en-US" dirty="0"/>
            </a:br>
            <a:r>
              <a:rPr lang="en-US" dirty="0"/>
              <a:t> </a:t>
            </a:r>
          </a:p>
          <a:p>
            <a:pPr marL="682625" lvl="1" indent="-341313">
              <a:lnSpc>
                <a:spcPct val="90000"/>
              </a:lnSpc>
              <a:spcAft>
                <a:spcPts val="1800"/>
              </a:spcAft>
              <a:buFont typeface="+mj-lt"/>
              <a:buAutoNum type="arabicPeriod"/>
            </a:pPr>
            <a:r>
              <a:rPr lang="en-US" dirty="0"/>
              <a:t>Each party must: </a:t>
            </a:r>
            <a:r>
              <a:rPr lang="en-US" b="1" dirty="0">
                <a:solidFill>
                  <a:srgbClr val="FFFF00"/>
                </a:solidFill>
              </a:rPr>
              <a:t>Promise, Act or Forbearance</a:t>
            </a:r>
          </a:p>
          <a:p>
            <a:pPr marL="682625" lvl="1" indent="-341313">
              <a:lnSpc>
                <a:spcPct val="90000"/>
              </a:lnSpc>
              <a:spcAft>
                <a:spcPts val="1800"/>
              </a:spcAft>
              <a:buFont typeface="+mj-lt"/>
              <a:buAutoNum type="arabicPeriod"/>
            </a:pPr>
            <a:r>
              <a:rPr lang="en-US" dirty="0"/>
              <a:t>Must be in </a:t>
            </a:r>
            <a:r>
              <a:rPr lang="en-US" b="1" dirty="0">
                <a:solidFill>
                  <a:srgbClr val="FFFF00"/>
                </a:solidFill>
              </a:rPr>
              <a:t>exchange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/>
              <a:t>for a return </a:t>
            </a:r>
            <a:r>
              <a:rPr lang="en-US" b="1" dirty="0" err="1" smtClean="0"/>
              <a:t>PrAcFo</a:t>
            </a:r>
            <a:endParaRPr lang="en-US" b="1" dirty="0"/>
          </a:p>
          <a:p>
            <a:pPr marL="682625" lvl="1" indent="-341313">
              <a:lnSpc>
                <a:spcPct val="90000"/>
              </a:lnSpc>
              <a:buFont typeface="+mj-lt"/>
              <a:buAutoNum type="arabicPeriod"/>
            </a:pPr>
            <a:r>
              <a:rPr lang="en-US" dirty="0"/>
              <a:t>Exchanges must have </a:t>
            </a:r>
            <a:r>
              <a:rPr lang="en-US" b="1" dirty="0">
                <a:solidFill>
                  <a:srgbClr val="FFFF00"/>
                </a:solidFill>
              </a:rPr>
              <a:t>legal value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>(worth something in the eyes of the law)</a:t>
            </a:r>
            <a:endParaRPr lang="en-US" dirty="0"/>
          </a:p>
          <a:p>
            <a:pPr lvl="1">
              <a:lnSpc>
                <a:spcPct val="90000"/>
              </a:lnSpc>
            </a:pPr>
            <a:endParaRPr lang="en-US" dirty="0"/>
          </a:p>
          <a:p>
            <a:pPr lvl="1">
              <a:lnSpc>
                <a:spcPct val="90000"/>
              </a:lnSpc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Duty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525963"/>
          </a:xfrm>
        </p:spPr>
        <p:txBody>
          <a:bodyPr/>
          <a:lstStyle/>
          <a:p>
            <a:r>
              <a:rPr lang="en-US" b="1" dirty="0" smtClean="0"/>
              <a:t>Composition with Creditors</a:t>
            </a:r>
          </a:p>
          <a:p>
            <a:pPr lvl="1"/>
            <a:r>
              <a:rPr lang="en-US" dirty="0" smtClean="0"/>
              <a:t>Group of creditors agree to accept less than what they are entitled to, in full satisfaction of  their claims against a debtor. </a:t>
            </a:r>
          </a:p>
          <a:p>
            <a:pPr lvl="1"/>
            <a:r>
              <a:rPr lang="en-US" dirty="0" smtClean="0"/>
              <a:t>Debtor agrees not to file bankruptcy.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Best case scenario for all creditors involved. </a:t>
            </a:r>
          </a:p>
          <a:p>
            <a:pPr lvl="1"/>
            <a:r>
              <a:rPr lang="en-US" dirty="0" smtClean="0"/>
              <a:t>If bankruptcy filed, they could receive much less. 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/>
          <a:lstStyle/>
          <a:p>
            <a:r>
              <a:rPr lang="en-US" dirty="0" smtClean="0"/>
              <a:t>Why is consideration not binding in illusory contracts?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840163"/>
          </a:xfrm>
        </p:spPr>
        <p:txBody>
          <a:bodyPr/>
          <a:lstStyle/>
          <a:p>
            <a:r>
              <a:rPr lang="en-US" dirty="0" smtClean="0"/>
              <a:t>The promise is not binding because, as stated, it is in essence a sham best paraphrased by, “I will if I want to.”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457200" y="152400"/>
            <a:ext cx="7543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ea typeface="+mj-ea"/>
                <a:cs typeface="Calibri"/>
              </a:rPr>
              <a:t>False Consideration</a:t>
            </a:r>
            <a:endParaRPr kumimoji="0" lang="en-US" sz="4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/>
              <a:ea typeface="+mj-ea"/>
              <a:cs typeface="Calibri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7200" y="1447800"/>
            <a:ext cx="82296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altLang="en-US" sz="2800" b="1" i="1" u="sng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-105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2800" b="1" i="1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105" charset="0"/>
                <a:ea typeface="+mn-ea"/>
                <a:cs typeface="+mn-cs"/>
              </a:rPr>
              <a:t>Mutual Gifts - </a:t>
            </a:r>
            <a:r>
              <a:rPr kumimoji="0" lang="en-US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105" charset="0"/>
                <a:ea typeface="+mn-ea"/>
                <a:cs typeface="+mn-cs"/>
              </a:rPr>
              <a:t>when something of value is given by one party to another without demanding anything in return, the something of value is not consideration for anything later promised or provided.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2800" b="1" i="1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105" charset="0"/>
                <a:ea typeface="+mn-ea"/>
                <a:cs typeface="+mn-cs"/>
              </a:rPr>
              <a:t>Past Performance - </a:t>
            </a:r>
            <a:r>
              <a:rPr kumimoji="0" lang="en-US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105" charset="0"/>
                <a:ea typeface="+mn-ea"/>
                <a:cs typeface="+mn-cs"/>
              </a:rPr>
              <a:t>an act that has already been performed cannot serve as consideration</a:t>
            </a:r>
          </a:p>
        </p:txBody>
      </p:sp>
      <p:pic>
        <p:nvPicPr>
          <p:cNvPr id="6" name="Picture 4" descr="C:\Users\Dale\AppData\Local\Microsoft\Windows\Temporary Internet Files\Content.IE5\QAL46PDX\MCj03986150000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53150" y="4495800"/>
            <a:ext cx="2198688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/>
          <a:lstStyle/>
          <a:p>
            <a:r>
              <a:rPr lang="en-US" dirty="0" smtClean="0"/>
              <a:t>What distinguishes a gift </a:t>
            </a:r>
            <a:br>
              <a:rPr lang="en-US" dirty="0" smtClean="0"/>
            </a:br>
            <a:r>
              <a:rPr lang="en-US" dirty="0" smtClean="0"/>
              <a:t>from a valid contract?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687763"/>
          </a:xfrm>
        </p:spPr>
        <p:txBody>
          <a:bodyPr/>
          <a:lstStyle/>
          <a:p>
            <a:r>
              <a:rPr lang="en-US" b="1" dirty="0" smtClean="0"/>
              <a:t>Gift</a:t>
            </a:r>
            <a:r>
              <a:rPr lang="en-US" dirty="0" smtClean="0"/>
              <a:t> transfer of ownership w/o receiving anything in return.</a:t>
            </a:r>
            <a:br>
              <a:rPr lang="en-US" dirty="0" smtClean="0"/>
            </a:br>
            <a:r>
              <a:rPr lang="en-US" dirty="0" smtClean="0"/>
              <a:t>Lacks an exchange of value from both.</a:t>
            </a:r>
          </a:p>
          <a:p>
            <a:endParaRPr lang="en-US" dirty="0" smtClean="0"/>
          </a:p>
          <a:p>
            <a:r>
              <a:rPr lang="en-US" b="1" dirty="0" smtClean="0"/>
              <a:t>Valid Contract</a:t>
            </a:r>
            <a:r>
              <a:rPr lang="en-US" dirty="0" smtClean="0"/>
              <a:t>: consideration supports the contractual promises made. 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Exceptions to </a:t>
            </a:r>
            <a:br>
              <a:rPr lang="en-US" dirty="0" smtClean="0"/>
            </a:br>
            <a:r>
              <a:rPr lang="en-US" dirty="0" smtClean="0"/>
              <a:t>Requirement of Consideration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382000" cy="4144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Promises to Charitable Organizations</a:t>
            </a:r>
          </a:p>
          <a:p>
            <a:pPr marL="914400" lvl="1" indent="-514350"/>
            <a:r>
              <a:rPr lang="en-US" dirty="0" smtClean="0"/>
              <a:t>Business Pledges/Contributes </a:t>
            </a:r>
          </a:p>
          <a:p>
            <a:pPr marL="1314450" lvl="2" indent="-514350"/>
            <a:r>
              <a:rPr lang="en-US" dirty="0" smtClean="0"/>
              <a:t>one way = usually means gift = not a contract</a:t>
            </a:r>
            <a:br>
              <a:rPr lang="en-US" dirty="0" smtClean="0"/>
            </a:br>
            <a:endParaRPr lang="en-US" dirty="0" smtClean="0"/>
          </a:p>
          <a:p>
            <a:pPr marL="914400" lvl="1" indent="-514350"/>
            <a:r>
              <a:rPr lang="en-US" dirty="0" smtClean="0"/>
              <a:t>Courts </a:t>
            </a:r>
            <a:r>
              <a:rPr lang="en-US" u="sng" dirty="0" smtClean="0"/>
              <a:t>will enforce</a:t>
            </a:r>
            <a:r>
              <a:rPr lang="en-US" dirty="0" smtClean="0"/>
              <a:t> promises provided the charity states a specific use for the money and actually acts in reliance on the pledge. </a:t>
            </a:r>
          </a:p>
          <a:p>
            <a:pPr marL="914400" lvl="1" indent="-514350"/>
            <a:endParaRPr lang="en-US" dirty="0" smtClean="0"/>
          </a:p>
          <a:p>
            <a:pPr marL="914400" lvl="1" indent="-514350"/>
            <a:r>
              <a:rPr lang="en-US" b="1" i="1" dirty="0" err="1" smtClean="0"/>
              <a:t>NonProfits</a:t>
            </a:r>
            <a:r>
              <a:rPr lang="en-US" dirty="0" smtClean="0"/>
              <a:t>: churches, schools, hospitals, etc. may rely on such donations.</a:t>
            </a:r>
          </a:p>
          <a:p>
            <a:pPr marL="914400" lvl="1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Exceptions to </a:t>
            </a:r>
            <a:br>
              <a:rPr lang="en-US" dirty="0" smtClean="0"/>
            </a:br>
            <a:r>
              <a:rPr lang="en-US" dirty="0" smtClean="0"/>
              <a:t>Requirement of Consideration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724400"/>
          </a:xfrm>
        </p:spPr>
        <p:txBody>
          <a:bodyPr/>
          <a:lstStyle/>
          <a:p>
            <a:pPr marL="514350" indent="-514350">
              <a:buFont typeface="+mj-lt"/>
              <a:buAutoNum type="arabicPeriod" startAt="2"/>
            </a:pPr>
            <a:r>
              <a:rPr lang="en-US" b="1" dirty="0" smtClean="0"/>
              <a:t>Promises covered by the UCC</a:t>
            </a:r>
          </a:p>
          <a:p>
            <a:pPr marL="514350" indent="-514350"/>
            <a:r>
              <a:rPr lang="en-US" dirty="0" smtClean="0"/>
              <a:t>UCC – Uniform Commercial Code</a:t>
            </a:r>
          </a:p>
          <a:p>
            <a:pPr marL="514350" indent="-514350"/>
            <a:endParaRPr lang="en-US" dirty="0" smtClean="0"/>
          </a:p>
          <a:p>
            <a:pPr marL="514350" lvl="1" indent="-514350">
              <a:buFontTx/>
              <a:buChar char="•"/>
            </a:pPr>
            <a:r>
              <a:rPr lang="en-US" dirty="0" smtClean="0"/>
              <a:t>Firm Offers: leave the offer open is bound for a period of time stipulated or up to 3 months.</a:t>
            </a:r>
            <a:endParaRPr lang="en-US" smtClean="0"/>
          </a:p>
          <a:p>
            <a:pPr marL="514350" indent="-514350"/>
            <a:endParaRPr lang="en-US" dirty="0" smtClean="0"/>
          </a:p>
          <a:p>
            <a:pPr marL="514350" indent="-514350"/>
            <a:endParaRPr lang="en-US" dirty="0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Exceptions to </a:t>
            </a:r>
            <a:br>
              <a:rPr lang="en-US" dirty="0" smtClean="0"/>
            </a:br>
            <a:r>
              <a:rPr lang="en-US" dirty="0" smtClean="0"/>
              <a:t>Requirement of Consideration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724400"/>
          </a:xfrm>
        </p:spPr>
        <p:txBody>
          <a:bodyPr/>
          <a:lstStyle/>
          <a:p>
            <a:pPr marL="514350" indent="-514350">
              <a:buFont typeface="+mj-lt"/>
              <a:buAutoNum type="arabicPeriod" startAt="2"/>
            </a:pPr>
            <a:r>
              <a:rPr lang="en-US" b="1" dirty="0" smtClean="0"/>
              <a:t>Promises covered by the UCC (continued)</a:t>
            </a:r>
          </a:p>
          <a:p>
            <a:pPr marL="914400" lvl="1" indent="-514350">
              <a:buNone/>
            </a:pPr>
            <a:r>
              <a:rPr lang="en-US" sz="1200" dirty="0" smtClean="0"/>
              <a:t> </a:t>
            </a:r>
          </a:p>
          <a:p>
            <a:pPr marL="914400" lvl="1" indent="-514350"/>
            <a:r>
              <a:rPr lang="en-US" dirty="0" smtClean="0"/>
              <a:t>Under UCC: a good-faith agreement that modifies an existing contract for the sale of goods needs no new consideration. </a:t>
            </a:r>
          </a:p>
          <a:p>
            <a:pPr marL="914400" lvl="1" indent="-514350"/>
            <a:endParaRPr lang="en-US" sz="1200" dirty="0" smtClean="0"/>
          </a:p>
          <a:p>
            <a:pPr marL="914400" lvl="1" indent="-514350"/>
            <a:r>
              <a:rPr lang="en-US" b="1" dirty="0" smtClean="0"/>
              <a:t>Ex</a:t>
            </a:r>
            <a:r>
              <a:rPr lang="en-US" dirty="0" smtClean="0"/>
              <a:t>: sale is made, seller then agrees to give buyer a valid warranty without further charge.          </a:t>
            </a:r>
            <a:br>
              <a:rPr lang="en-US" dirty="0" smtClean="0"/>
            </a:br>
            <a:r>
              <a:rPr lang="en-US" dirty="0" smtClean="0"/>
              <a:t>        *** </a:t>
            </a:r>
            <a:r>
              <a:rPr lang="en-US" b="1" dirty="0" smtClean="0"/>
              <a:t>Modification Enforceable </a:t>
            </a:r>
            <a:r>
              <a:rPr lang="en-US" dirty="0" smtClean="0"/>
              <a:t>*** 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Exceptions to </a:t>
            </a:r>
            <a:br>
              <a:rPr lang="en-US" dirty="0" smtClean="0"/>
            </a:br>
            <a:r>
              <a:rPr lang="en-US" dirty="0" smtClean="0"/>
              <a:t>Requirement of Consideration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057400"/>
            <a:ext cx="8915400" cy="4068763"/>
          </a:xfrm>
        </p:spPr>
        <p:txBody>
          <a:bodyPr/>
          <a:lstStyle/>
          <a:p>
            <a:pPr marL="514350" indent="-514350">
              <a:buFont typeface="+mj-lt"/>
              <a:buAutoNum type="arabicPeriod" startAt="3"/>
            </a:pPr>
            <a:r>
              <a:rPr lang="en-US" sz="3100" b="1" dirty="0" smtClean="0"/>
              <a:t>Promises barred from Collection by Statute</a:t>
            </a:r>
          </a:p>
          <a:p>
            <a:pPr marL="514350" indent="-514350">
              <a:buNone/>
            </a:pPr>
            <a:endParaRPr lang="en-US" sz="1200" b="1" dirty="0" smtClean="0"/>
          </a:p>
          <a:p>
            <a:pPr marL="914400" lvl="1" indent="-514350"/>
            <a:r>
              <a:rPr lang="en-US" i="1" dirty="0" smtClean="0"/>
              <a:t>Statute of Limitations</a:t>
            </a:r>
            <a:r>
              <a:rPr lang="en-US" dirty="0" smtClean="0"/>
              <a:t>: specifies a time limit for bringing a lawsuit. (Lose the right to litigate)</a:t>
            </a:r>
            <a:br>
              <a:rPr lang="en-US" dirty="0" smtClean="0"/>
            </a:br>
            <a:endParaRPr lang="en-US" dirty="0" smtClean="0"/>
          </a:p>
          <a:p>
            <a:pPr marL="914400" lvl="1" indent="-514350"/>
            <a:r>
              <a:rPr lang="en-US" dirty="0" smtClean="0"/>
              <a:t>Breach of Contract = 3 years in most states 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Exceptions to </a:t>
            </a:r>
            <a:br>
              <a:rPr lang="en-US" dirty="0" smtClean="0"/>
            </a:br>
            <a:r>
              <a:rPr lang="en-US" dirty="0" smtClean="0"/>
              <a:t>Requirement of Consideration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44963"/>
          </a:xfrm>
        </p:spPr>
        <p:txBody>
          <a:bodyPr/>
          <a:lstStyle/>
          <a:p>
            <a:pPr marL="514350" indent="-514350">
              <a:buFont typeface="+mj-lt"/>
              <a:buAutoNum type="arabicPeriod" startAt="4"/>
            </a:pPr>
            <a:r>
              <a:rPr lang="en-US" dirty="0" smtClean="0"/>
              <a:t>Promissory Estoppel</a:t>
            </a:r>
          </a:p>
          <a:p>
            <a:pPr marL="914400" lvl="1" indent="-514350"/>
            <a:r>
              <a:rPr lang="en-US" dirty="0" smtClean="0"/>
              <a:t>Enforcement of a promise to avoid injustice by denying to the promisor the defense of lack of consideration.</a:t>
            </a:r>
          </a:p>
          <a:p>
            <a:pPr marL="914400" lvl="1" indent="-514350"/>
            <a:endParaRPr lang="en-US" sz="1200" dirty="0" smtClean="0"/>
          </a:p>
          <a:p>
            <a:pPr marL="914400" lvl="1" indent="-514350"/>
            <a:r>
              <a:rPr lang="en-US" dirty="0" smtClean="0"/>
              <a:t>Courts counteract injustice by taking action in the name of </a:t>
            </a:r>
            <a:r>
              <a:rPr lang="en-US" u="sng" dirty="0" smtClean="0"/>
              <a:t>fairness</a:t>
            </a:r>
            <a:r>
              <a:rPr lang="en-US" dirty="0" smtClean="0"/>
              <a:t> or </a:t>
            </a:r>
            <a:r>
              <a:rPr lang="en-US" u="sng" dirty="0" smtClean="0"/>
              <a:t>equity</a:t>
            </a:r>
            <a:r>
              <a:rPr lang="en-US" dirty="0" smtClean="0"/>
              <a:t>.</a:t>
            </a:r>
          </a:p>
          <a:p>
            <a:pPr marL="914400" lvl="1" indent="-514350"/>
            <a:endParaRPr lang="en-US" sz="1200" dirty="0" smtClean="0"/>
          </a:p>
          <a:p>
            <a:pPr marL="914400" lvl="1" indent="-514350"/>
            <a:r>
              <a:rPr lang="en-US" dirty="0" smtClean="0"/>
              <a:t>Brought into use = “</a:t>
            </a:r>
            <a:r>
              <a:rPr lang="en-US" b="1" i="1" dirty="0" smtClean="0"/>
              <a:t>Invoked</a:t>
            </a:r>
            <a:r>
              <a:rPr lang="en-US" dirty="0" smtClean="0"/>
              <a:t>”    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14350" indent="-514350"/>
            <a:r>
              <a:rPr lang="en-US" dirty="0" smtClean="0"/>
              <a:t>Promissory Estoppel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81200"/>
            <a:ext cx="8686800" cy="4144963"/>
          </a:xfrm>
        </p:spPr>
        <p:txBody>
          <a:bodyPr/>
          <a:lstStyle/>
          <a:p>
            <a:pPr marL="514350" indent="-514350"/>
            <a:r>
              <a:rPr lang="en-US" sz="3100" dirty="0" smtClean="0"/>
              <a:t>For the courts to invoke Promissory Estoppel the following conditions must be met:</a:t>
            </a:r>
          </a:p>
          <a:p>
            <a:pPr marL="514350" indent="-514350"/>
            <a:endParaRPr lang="en-US" sz="1200" dirty="0" smtClean="0"/>
          </a:p>
          <a:p>
            <a:pPr marL="682625" lvl="1" indent="-282575"/>
            <a:r>
              <a:rPr lang="en-US" sz="2400" dirty="0" smtClean="0"/>
              <a:t>The promisor should reasonably foresee that the promise will rely on the promise.</a:t>
            </a:r>
          </a:p>
          <a:p>
            <a:pPr marL="682625" lvl="1" indent="-282575"/>
            <a:endParaRPr lang="en-US" sz="800" dirty="0" smtClean="0"/>
          </a:p>
          <a:p>
            <a:pPr marL="682625" lvl="1" indent="-282575"/>
            <a:r>
              <a:rPr lang="en-US" sz="2400" dirty="0" smtClean="0"/>
              <a:t>The promisee does, in fact, act in reliance on the promise</a:t>
            </a:r>
          </a:p>
          <a:p>
            <a:pPr marL="682625" lvl="1" indent="-282575"/>
            <a:endParaRPr lang="en-US" sz="800" dirty="0" smtClean="0"/>
          </a:p>
          <a:p>
            <a:pPr marL="682625" lvl="1" indent="-282575"/>
            <a:r>
              <a:rPr lang="en-US" sz="2400" dirty="0" smtClean="0"/>
              <a:t>The promisee would suffer a substantial economic loss if the promise is not enforced.</a:t>
            </a:r>
          </a:p>
          <a:p>
            <a:pPr marL="682625" lvl="1" indent="-282575"/>
            <a:endParaRPr lang="en-US" sz="800" dirty="0" smtClean="0"/>
          </a:p>
          <a:p>
            <a:pPr marL="682625" lvl="1" indent="-282575"/>
            <a:r>
              <a:rPr lang="en-US" sz="2400" dirty="0" smtClean="0"/>
              <a:t>Injustice can be avoided only by enforcement of promise. </a:t>
            </a:r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1143000"/>
          </a:xfrm>
        </p:spPr>
        <p:txBody>
          <a:bodyPr/>
          <a:lstStyle/>
          <a:p>
            <a:pPr marL="682625" lvl="1" indent="-341313">
              <a:lnSpc>
                <a:spcPct val="90000"/>
              </a:lnSpc>
              <a:spcAft>
                <a:spcPts val="1200"/>
              </a:spcAft>
            </a:pPr>
            <a:r>
              <a:rPr lang="en-US" dirty="0" smtClean="0"/>
              <a:t>Each party must: </a:t>
            </a:r>
            <a:br>
              <a:rPr lang="en-US" dirty="0" smtClean="0"/>
            </a:br>
            <a:r>
              <a:rPr lang="en-US" b="1" dirty="0" smtClean="0">
                <a:solidFill>
                  <a:srgbClr val="FFFF00"/>
                </a:solidFill>
              </a:rPr>
              <a:t>Promise, Act or Forbearance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What’s Your Verdict:</a:t>
            </a:r>
          </a:p>
          <a:p>
            <a:r>
              <a:rPr lang="en-US" b="1" dirty="0" smtClean="0"/>
              <a:t>Promise</a:t>
            </a:r>
            <a:r>
              <a:rPr lang="en-US" dirty="0" smtClean="0"/>
              <a:t>:  Pay $100</a:t>
            </a:r>
          </a:p>
          <a:p>
            <a:r>
              <a:rPr lang="en-US" b="1" dirty="0" smtClean="0"/>
              <a:t>Acts</a:t>
            </a:r>
            <a:r>
              <a:rPr lang="en-US" dirty="0" smtClean="0"/>
              <a:t>:  House Sitting, Dog Walking</a:t>
            </a:r>
          </a:p>
          <a:p>
            <a:endParaRPr lang="en-US" dirty="0" smtClean="0"/>
          </a:p>
          <a:p>
            <a:pPr marL="342900" lvl="1" indent="-342900">
              <a:buFontTx/>
              <a:buChar char="•"/>
            </a:pPr>
            <a:r>
              <a:rPr lang="en-US" b="1" dirty="0" smtClean="0"/>
              <a:t>Forbearance</a:t>
            </a:r>
            <a:r>
              <a:rPr lang="en-US" dirty="0" smtClean="0"/>
              <a:t>: refrain / not to do something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763000" cy="1143000"/>
          </a:xfrm>
        </p:spPr>
        <p:txBody>
          <a:bodyPr/>
          <a:lstStyle/>
          <a:p>
            <a:pPr marL="682625" lvl="1" indent="-341313">
              <a:lnSpc>
                <a:spcPct val="90000"/>
              </a:lnSpc>
              <a:spcAft>
                <a:spcPts val="1200"/>
              </a:spcAft>
            </a:pPr>
            <a:r>
              <a:rPr lang="en-US" sz="4000" b="1" dirty="0" smtClean="0">
                <a:solidFill>
                  <a:srgbClr val="FFFF00"/>
                </a:solidFill>
              </a:rPr>
              <a:t/>
            </a:r>
            <a:br>
              <a:rPr lang="en-US" sz="4000" b="1" dirty="0" smtClean="0">
                <a:solidFill>
                  <a:srgbClr val="FFFF00"/>
                </a:solidFill>
              </a:rPr>
            </a:br>
            <a:r>
              <a:rPr lang="en-US" sz="4000" dirty="0" smtClean="0"/>
              <a:t>Must be in </a:t>
            </a:r>
            <a:r>
              <a:rPr lang="en-US" sz="4000" b="1" dirty="0" smtClean="0">
                <a:solidFill>
                  <a:srgbClr val="FFFF00"/>
                </a:solidFill>
              </a:rPr>
              <a:t>exchange</a:t>
            </a:r>
            <a:r>
              <a:rPr lang="en-US" sz="4000" dirty="0" smtClean="0">
                <a:solidFill>
                  <a:srgbClr val="FFFF00"/>
                </a:solidFill>
              </a:rPr>
              <a:t> </a:t>
            </a:r>
            <a:r>
              <a:rPr lang="en-US" sz="4000" dirty="0" smtClean="0"/>
              <a:t>for a return </a:t>
            </a:r>
            <a:r>
              <a:rPr lang="en-US" sz="4000" b="1" dirty="0" smtClean="0">
                <a:solidFill>
                  <a:srgbClr val="FFFF00"/>
                </a:solidFill>
              </a:rPr>
              <a:t>Promise, Act or Forbearance 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915400" cy="4221163"/>
          </a:xfrm>
        </p:spPr>
        <p:txBody>
          <a:bodyPr/>
          <a:lstStyle/>
          <a:p>
            <a:r>
              <a:rPr lang="en-US" sz="3000" b="1" u="sng" dirty="0" smtClean="0"/>
              <a:t>Promisor</a:t>
            </a:r>
            <a:r>
              <a:rPr lang="en-US" sz="3000" dirty="0" smtClean="0"/>
              <a:t>: Person who offers promise </a:t>
            </a:r>
          </a:p>
          <a:p>
            <a:pPr lvl="4"/>
            <a:endParaRPr lang="en-US" sz="1800" dirty="0" smtClean="0"/>
          </a:p>
          <a:p>
            <a:r>
              <a:rPr lang="en-US" sz="3000" b="1" u="sng" dirty="0" smtClean="0"/>
              <a:t>Promisee</a:t>
            </a:r>
            <a:r>
              <a:rPr lang="en-US" sz="3000" dirty="0" smtClean="0"/>
              <a:t>: Person to whom  the promise is made</a:t>
            </a:r>
          </a:p>
          <a:p>
            <a:endParaRPr lang="en-US" sz="3000" dirty="0" smtClean="0"/>
          </a:p>
          <a:p>
            <a:r>
              <a:rPr lang="en-US" sz="3000" dirty="0" smtClean="0"/>
              <a:t>Consideration must be mutual.</a:t>
            </a:r>
          </a:p>
          <a:p>
            <a:pPr lvl="4"/>
            <a:endParaRPr lang="en-US" sz="1800" dirty="0" smtClean="0"/>
          </a:p>
          <a:p>
            <a:r>
              <a:rPr lang="en-US" sz="3000" dirty="0" smtClean="0"/>
              <a:t>If either party does not receive the required consideration, that party has no duty to perform. </a:t>
            </a:r>
            <a:endParaRPr lang="en-US" sz="3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Exchanges must have </a:t>
            </a:r>
            <a:br>
              <a:rPr lang="en-US" dirty="0" smtClean="0"/>
            </a:br>
            <a:r>
              <a:rPr lang="en-US" b="1" dirty="0" smtClean="0">
                <a:solidFill>
                  <a:srgbClr val="FFFF00"/>
                </a:solidFill>
              </a:rPr>
              <a:t>Legal Value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534400" cy="4297363"/>
          </a:xfrm>
        </p:spPr>
        <p:txBody>
          <a:bodyPr/>
          <a:lstStyle/>
          <a:p>
            <a:r>
              <a:rPr lang="en-US" b="1" dirty="0" smtClean="0"/>
              <a:t>Legal Value</a:t>
            </a:r>
            <a:r>
              <a:rPr lang="en-US" dirty="0" smtClean="0"/>
              <a:t>:  there has been a change in a party’s legal position as a result of contract.</a:t>
            </a:r>
          </a:p>
          <a:p>
            <a:endParaRPr lang="en-US" dirty="0" smtClean="0"/>
          </a:p>
          <a:p>
            <a:r>
              <a:rPr lang="en-US" dirty="0" smtClean="0"/>
              <a:t> Exchange of twp benefits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200"/>
              <a:t>Forms of Consideration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0" y="1676400"/>
            <a:ext cx="5486400" cy="3581400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/>
              <a:t>Money $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Goods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Acts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Forbearance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Promise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Marriage</a:t>
            </a:r>
          </a:p>
        </p:txBody>
      </p:sp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381000" y="5715000"/>
            <a:ext cx="8305800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dirty="0"/>
              <a:t>Consideration – “</a:t>
            </a:r>
            <a:r>
              <a:rPr lang="en-US" sz="3200" b="1" dirty="0">
                <a:solidFill>
                  <a:srgbClr val="FFFF00"/>
                </a:solidFill>
              </a:rPr>
              <a:t>This for That</a:t>
            </a:r>
            <a:r>
              <a:rPr lang="en-US" sz="3200" dirty="0"/>
              <a:t>” in contracts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Not</a:t>
            </a:r>
            <a:r>
              <a:rPr lang="en-US" dirty="0"/>
              <a:t> Consideration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4221163"/>
          </a:xfrm>
        </p:spPr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Gift</a:t>
            </a:r>
            <a:r>
              <a:rPr lang="en-US" dirty="0"/>
              <a:t> transfer of ownership w/o receiving anything in return.</a:t>
            </a:r>
            <a:br>
              <a:rPr lang="en-US" dirty="0"/>
            </a:br>
            <a:endParaRPr lang="en-US" dirty="0"/>
          </a:p>
          <a:p>
            <a:r>
              <a:rPr lang="en-US" dirty="0"/>
              <a:t>Lacks an exchange of value from both.</a:t>
            </a:r>
            <a:br>
              <a:rPr lang="en-US" dirty="0"/>
            </a:br>
            <a:endParaRPr lang="en-US" dirty="0"/>
          </a:p>
          <a:p>
            <a:r>
              <a:rPr lang="en-US" dirty="0"/>
              <a:t>Generally not legally enforceable.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Illusory Promises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To be consideration, a promise must be binding</a:t>
            </a:r>
          </a:p>
          <a:p>
            <a:pPr lvl="1"/>
            <a:r>
              <a:rPr lang="en-US" dirty="0" smtClean="0"/>
              <a:t>Must create a duty or impose an obligation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Illusory Promise – contract contains a clause that allows you to escape the legal obligation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1" algn="ctr">
              <a:buNone/>
            </a:pPr>
            <a:r>
              <a:rPr lang="en-US" sz="3200" dirty="0" smtClean="0"/>
              <a:t>Termination Clauses</a:t>
            </a:r>
          </a:p>
          <a:p>
            <a:pPr lvl="1" algn="ctr">
              <a:buNone/>
            </a:pPr>
            <a:r>
              <a:rPr lang="en-US" sz="3200" dirty="0" smtClean="0"/>
              <a:t>Output &amp; Requirement Clauses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Illusory Promises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Termination Clauses</a:t>
            </a:r>
          </a:p>
          <a:p>
            <a:pPr lvl="1"/>
            <a:r>
              <a:rPr lang="en-US" dirty="0" smtClean="0"/>
              <a:t>Business often want the power to withdrawal if circumstances change. 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Not illusory if: termination is allowed only after a defined circumstance (such as defined time) </a:t>
            </a:r>
          </a:p>
          <a:p>
            <a:pPr lvl="1"/>
            <a:r>
              <a:rPr lang="en-US" dirty="0" smtClean="0"/>
              <a:t>That is a clear CHANGE in legal obligations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3578</TotalTime>
  <Words>1031</Words>
  <Application>Microsoft Office PowerPoint</Application>
  <PresentationFormat>On-screen Show (4:3)</PresentationFormat>
  <Paragraphs>158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Default Design</vt:lpstr>
      <vt:lpstr>Chapter 8</vt:lpstr>
      <vt:lpstr>#3 Consideration (in depth) </vt:lpstr>
      <vt:lpstr>Each party must:  Promise, Act or Forbearance</vt:lpstr>
      <vt:lpstr> Must be in exchange for a return Promise, Act or Forbearance  </vt:lpstr>
      <vt:lpstr>Exchanges must have  Legal Value</vt:lpstr>
      <vt:lpstr>Forms of Consideration</vt:lpstr>
      <vt:lpstr>Not Consideration</vt:lpstr>
      <vt:lpstr>Illusory Promises</vt:lpstr>
      <vt:lpstr>Illusory Promises</vt:lpstr>
      <vt:lpstr>Illusory Promises</vt:lpstr>
      <vt:lpstr>Slide 11</vt:lpstr>
      <vt:lpstr>Existing Duty </vt:lpstr>
      <vt:lpstr>Existing Duty </vt:lpstr>
      <vt:lpstr>Existing Duty </vt:lpstr>
      <vt:lpstr>Slide 15</vt:lpstr>
      <vt:lpstr>Slide 16</vt:lpstr>
      <vt:lpstr>Existing Duty </vt:lpstr>
      <vt:lpstr>Existing Duty </vt:lpstr>
      <vt:lpstr>Release</vt:lpstr>
      <vt:lpstr>Existing Duty </vt:lpstr>
      <vt:lpstr>Why is consideration not binding in illusory contracts?</vt:lpstr>
      <vt:lpstr>Slide 22</vt:lpstr>
      <vt:lpstr>What distinguishes a gift  from a valid contract?</vt:lpstr>
      <vt:lpstr>4 Exceptions to  Requirement of Consideration</vt:lpstr>
      <vt:lpstr>4 Exceptions to  Requirement of Consideration</vt:lpstr>
      <vt:lpstr>4 Exceptions to  Requirement of Consideration</vt:lpstr>
      <vt:lpstr>4 Exceptions to  Requirement of Consideration</vt:lpstr>
      <vt:lpstr>4 Exceptions to  Requirement of Consideration</vt:lpstr>
      <vt:lpstr>Promissory Estoppel</vt:lpstr>
    </vt:vector>
  </TitlesOfParts>
  <Company>Upper Dublin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Law</dc:title>
  <dc:creator>udsd</dc:creator>
  <cp:lastModifiedBy>Gayatri</cp:lastModifiedBy>
  <cp:revision>89</cp:revision>
  <dcterms:created xsi:type="dcterms:W3CDTF">2009-03-06T21:01:20Z</dcterms:created>
  <dcterms:modified xsi:type="dcterms:W3CDTF">2014-03-13T19:57:05Z</dcterms:modified>
</cp:coreProperties>
</file>